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15"/>
  </p:notesMasterIdLst>
  <p:handoutMasterIdLst>
    <p:handoutMasterId r:id="rId16"/>
  </p:handoutMasterIdLst>
  <p:sldIdLst>
    <p:sldId id="270" r:id="rId9"/>
    <p:sldId id="265" r:id="rId10"/>
    <p:sldId id="267" r:id="rId11"/>
    <p:sldId id="266" r:id="rId12"/>
    <p:sldId id="268" r:id="rId13"/>
    <p:sldId id="262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E00"/>
    <a:srgbClr val="FFFF00"/>
    <a:srgbClr val="FFFFFF"/>
    <a:srgbClr val="FF8000"/>
    <a:srgbClr val="FFCE04"/>
    <a:srgbClr val="C74633"/>
    <a:srgbClr val="FF0024"/>
    <a:srgbClr val="595959"/>
    <a:srgbClr val="B4B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6D06AB-FD16-47F8-A90B-479B9B397CE1}" v="2" dt="2023-06-29T13:10:24.571"/>
    <p1510:client id="{C458A55F-D52F-4253-9C1E-F8B73F941C97}" v="2" dt="2023-08-14T13:10:45.29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>
        <p:guide pos="438"/>
        <p:guide pos="7242"/>
        <p:guide orient="horz" pos="2160"/>
        <p:guide orient="horz" pos="3929"/>
        <p:guide pos="3840"/>
        <p:guide orient="horz" pos="3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t>30/08/2023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2375FA8-00EB-A1C9-4737-0BFC4DCA8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21" y="642242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212400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E9E9156F-0523-4C77-E1B7-15E21DAC1F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:a16="http://schemas.microsoft.com/office/drawing/2014/main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CAEF9E3-50B8-0430-3710-4C9897C879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393" y="6395178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646628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22CE45E2-51CB-2494-9F2A-D88252B01A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98F2909-08C6-D80E-FA70-135CE27AD6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91802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605035D0-6AEA-9991-5E79-2CBCADA70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64855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FFA8071-7C62-86C7-BD6D-C371DEF62D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974315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C04972E-F873-E22A-FC4E-64D9DC8D3D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514219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83D4D370-0986-2D24-A198-458F5B676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941048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17A6C8A-8FF3-F815-7955-2900B68DC6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90128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47C32E7-7FAF-8F3C-0517-8326ED4F1B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1820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FD1BC7A-9EAD-8FDC-D0A3-45FBAEB0F7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310" y="645395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13412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:a16="http://schemas.microsoft.com/office/drawing/2014/main" id="{AB9B5273-6151-67D4-7B5E-0840DED8767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C92BCC8-E6FB-6C63-814A-3A462D4285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7731156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728753B-6332-F540-B3EE-4E546CB54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572626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0AD52BEE-782D-6801-F30F-5E0C25EC7F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C13F0E79-5353-82CD-56B7-CE158CBC52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393949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0B3E561C-5042-4A60-8116-D53A36707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BB9FFF0-F13A-CAEA-EF4D-41CF71A84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658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97DC65F6-FB3D-B186-CBFF-345F6D0B0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6094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51C6DF3-7D87-E3CC-909B-0C0AAF87A5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4354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94C76D6F-8717-CD2C-C97A-05517417E7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12205A0-138D-4C93-289B-422492AB4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346F97E6-92BF-E613-1F18-D8C744CC28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EBCA2EF-0120-D3F8-8EE7-BE7A7EC6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5B6C9A28-745E-0E0B-2C82-EE137EC396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476" y="6296300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36134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9.tiff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tif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:a16="http://schemas.microsoft.com/office/drawing/2014/main" id="{08F9FF25-37E2-FAE7-86B4-D6C9FA76DB03}"/>
              </a:ext>
            </a:extLst>
          </p:cNvPr>
          <p:cNvPicPr preferRelativeResize="0"/>
          <p:nvPr userDrawn="1"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8;p25">
            <a:extLst>
              <a:ext uri="{FF2B5EF4-FFF2-40B4-BE49-F238E27FC236}">
                <a16:creationId xmlns:a16="http://schemas.microsoft.com/office/drawing/2014/main" id="{B1F1C8B2-2BD9-12DB-3FE1-8271659C39CB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69" r:id="rId2"/>
    <p:sldLayoutId id="2147483768" r:id="rId3"/>
    <p:sldLayoutId id="2147483677" r:id="rId4"/>
    <p:sldLayoutId id="2147483672" r:id="rId5"/>
    <p:sldLayoutId id="2147483673" r:id="rId6"/>
    <p:sldLayoutId id="2147483674" r:id="rId7"/>
    <p:sldLayoutId id="2147483675" r:id="rId8"/>
    <p:sldLayoutId id="2147483778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ACA4C66-B2BE-8DC6-E47B-BBF4E84EA0BC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FD4C5E55-B2A2-139B-2F9E-4E72145C8121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E9255A1-1B46-5491-53DF-0328E394891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ED84C59E-A942-B8BE-E1EB-D1D412DDD372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71944510-3251-976E-0C09-0F72B1F6E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611828"/>
            <a:ext cx="4759963" cy="1631158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tx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tx1"/>
              </a:solidFill>
              <a:latin typeface="Mulish ExtraLight" pitchFamily="2" charset="0"/>
            </a:endParaRPr>
          </a:p>
        </p:txBody>
      </p:sp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A82B6152-07C3-83C2-4B13-40C5D69CF12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AFE6AD39-3027-332E-A7F1-A0304D283B69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569B7033-9390-A4CF-E615-C5BBA52080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569273"/>
            <a:ext cx="4884144" cy="1673713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bg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bg1"/>
              </a:solidFill>
              <a:latin typeface="Mulish ExtraLight" pitchFamily="2" charset="0"/>
            </a:endParaRPr>
          </a:p>
        </p:txBody>
      </p:sp>
      <p:pic>
        <p:nvPicPr>
          <p:cNvPr id="9" name="Google Shape;156;p25">
            <a:extLst>
              <a:ext uri="{FF2B5EF4-FFF2-40B4-BE49-F238E27FC236}">
                <a16:creationId xmlns:a16="http://schemas.microsoft.com/office/drawing/2014/main" id="{1ED0681D-3F96-424D-D2C5-31A8CC6A3BBD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8;p25">
            <a:extLst>
              <a:ext uri="{FF2B5EF4-FFF2-40B4-BE49-F238E27FC236}">
                <a16:creationId xmlns:a16="http://schemas.microsoft.com/office/drawing/2014/main" id="{51B4C630-61AD-EB7B-0F1D-6A934F7D47B0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3C7A94C-12AE-E939-1D57-4ADBF804D6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CAB851-B5BB-87A2-1D17-A941E91DB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00" y="2072704"/>
            <a:ext cx="8876545" cy="196308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DE5BA5D-35F3-595B-DD63-D959A3C14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468" y="4949787"/>
            <a:ext cx="4054191" cy="19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21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2F762D-EF0B-5F3D-C524-0BD40BC6FB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5722" y="2988146"/>
            <a:ext cx="5230762" cy="3139321"/>
          </a:xfrm>
        </p:spPr>
        <p:txBody>
          <a:bodyPr/>
          <a:lstStyle/>
          <a:p>
            <a:pPr algn="just"/>
            <a:r>
              <a:rPr lang="pt-BR" dirty="0"/>
              <a:t>O comando TOP em sistemas operacionais Linux executa a ação de  exibir em tempo real as </a:t>
            </a:r>
            <a:r>
              <a:rPr lang="pt-BR" b="1" dirty="0"/>
              <a:t>informações dos processos em execução </a:t>
            </a:r>
            <a:r>
              <a:rPr lang="pt-BR" dirty="0"/>
              <a:t>no SO através de uma lista interativa.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É muito útil para monitoramento do desempenho do sistema e uso de recursos.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0E6716-03EC-EC8C-7053-114BE02E8D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90741" y="2983891"/>
            <a:ext cx="5230762" cy="3139321"/>
          </a:xfrm>
        </p:spPr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ACA430-2590-2B1B-1DE2-74C7BB75E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22" y="1099396"/>
            <a:ext cx="11106783" cy="1714500"/>
          </a:xfrm>
        </p:spPr>
        <p:txBody>
          <a:bodyPr/>
          <a:lstStyle/>
          <a:p>
            <a:r>
              <a:rPr lang="pt-BR" sz="5400" dirty="0">
                <a:effectLst/>
              </a:rPr>
              <a:t>1 - o que faz o comando TOP?</a:t>
            </a:r>
          </a:p>
          <a:p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B5605B7-8E2A-3F16-F64D-4E0611234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6CDAEB3-A4EC-40B0-8350-74B39CD95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260" y="2413417"/>
            <a:ext cx="6320851" cy="350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1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2F762D-EF0B-5F3D-C524-0BD40BC6FB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5722" y="2923943"/>
            <a:ext cx="10147412" cy="3139321"/>
          </a:xfrm>
        </p:spPr>
        <p:txBody>
          <a:bodyPr/>
          <a:lstStyle/>
          <a:p>
            <a:r>
              <a:rPr lang="pt-BR" dirty="0"/>
              <a:t>Os arquivos de log são geralmente salvos no diretório </a:t>
            </a:r>
            <a:r>
              <a:rPr lang="pt-BR" b="1" dirty="0"/>
              <a:t>/var/log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0E6716-03EC-EC8C-7053-114BE02E8D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ACA430-2590-2B1B-1DE2-74C7BB75E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22" y="1099396"/>
            <a:ext cx="11224637" cy="1613824"/>
          </a:xfrm>
        </p:spPr>
        <p:txBody>
          <a:bodyPr/>
          <a:lstStyle/>
          <a:p>
            <a:r>
              <a:rPr lang="pt-BR" sz="5400" dirty="0"/>
              <a:t>2</a:t>
            </a:r>
            <a:r>
              <a:rPr lang="pt-BR" sz="5400" dirty="0">
                <a:effectLst/>
              </a:rPr>
              <a:t> - qual o caminho padrão para salvar os logs no </a:t>
            </a:r>
            <a:r>
              <a:rPr lang="pt-BR" sz="5400" dirty="0"/>
              <a:t>L</a:t>
            </a:r>
            <a:r>
              <a:rPr lang="pt-BR" sz="5400" dirty="0">
                <a:effectLst/>
              </a:rPr>
              <a:t>inux?</a:t>
            </a:r>
          </a:p>
          <a:p>
            <a:r>
              <a:rPr lang="pt-BR" dirty="0"/>
              <a:t>				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B5605B7-8E2A-3F16-F64D-4E0611234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BD3933B-102C-00BD-00DD-228591CB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21" y="4144781"/>
            <a:ext cx="11224637" cy="110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15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2F762D-EF0B-5F3D-C524-0BD40BC6FB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5722" y="2619283"/>
            <a:ext cx="11526508" cy="3139321"/>
          </a:xfrm>
        </p:spPr>
        <p:txBody>
          <a:bodyPr/>
          <a:lstStyle/>
          <a:p>
            <a:r>
              <a:rPr lang="pt-BR" dirty="0"/>
              <a:t>O comando </a:t>
            </a:r>
            <a:r>
              <a:rPr lang="pt-BR" b="1" dirty="0" err="1"/>
              <a:t>whoami</a:t>
            </a:r>
            <a:r>
              <a:rPr lang="pt-BR" b="1" dirty="0"/>
              <a:t> </a:t>
            </a:r>
            <a:r>
              <a:rPr lang="pt-BR" dirty="0"/>
              <a:t>retorna ao terminal o usuário que está logado naquele momento no SO.</a:t>
            </a:r>
          </a:p>
          <a:p>
            <a:r>
              <a:rPr lang="pt-BR" dirty="0"/>
              <a:t>Pode também ser utilizado em associação ao comando </a:t>
            </a:r>
            <a:r>
              <a:rPr lang="pt-BR" b="1" dirty="0"/>
              <a:t>–-</a:t>
            </a:r>
            <a:r>
              <a:rPr lang="pt-BR" b="1" dirty="0" err="1"/>
              <a:t>version</a:t>
            </a:r>
            <a:r>
              <a:rPr lang="pt-BR" b="1" dirty="0"/>
              <a:t>, </a:t>
            </a:r>
            <a:r>
              <a:rPr lang="pt-BR" dirty="0"/>
              <a:t>no qual retorna ao prompt a versão do SO utilizada.</a:t>
            </a:r>
            <a:r>
              <a:rPr lang="pt-BR" b="1" dirty="0"/>
              <a:t>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0E6716-03EC-EC8C-7053-114BE02E8D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ACA430-2590-2B1B-1DE2-74C7BB75E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22" y="1099396"/>
            <a:ext cx="11751360" cy="1714500"/>
          </a:xfrm>
        </p:spPr>
        <p:txBody>
          <a:bodyPr/>
          <a:lstStyle/>
          <a:p>
            <a:r>
              <a:rPr lang="pt-BR" sz="5400" dirty="0">
                <a:effectLst/>
              </a:rPr>
              <a:t>3 - o que faz o comando </a:t>
            </a:r>
            <a:r>
              <a:rPr lang="pt-BR" sz="5400" dirty="0" err="1">
                <a:effectLst/>
              </a:rPr>
              <a:t>whoami</a:t>
            </a:r>
            <a:r>
              <a:rPr lang="pt-BR" sz="5400" dirty="0">
                <a:effectLst/>
              </a:rPr>
              <a:t>?</a:t>
            </a:r>
          </a:p>
          <a:p>
            <a:pPr marL="457200" lvl="1" indent="0">
              <a:buNone/>
            </a:pPr>
            <a:r>
              <a:rPr lang="pt-BR" dirty="0"/>
              <a:t>		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B5605B7-8E2A-3F16-F64D-4E0611234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FF290E0-48EF-68C0-D28C-12EF1F26F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692" y="3745613"/>
            <a:ext cx="8243383" cy="272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67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2F16992-D86C-D73C-7279-05B6612D4C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5722" y="2839634"/>
            <a:ext cx="11876278" cy="1852287"/>
          </a:xfrm>
        </p:spPr>
        <p:txBody>
          <a:bodyPr/>
          <a:lstStyle/>
          <a:p>
            <a:r>
              <a:rPr lang="pt-BR" dirty="0"/>
              <a:t>Determina a criação do diretório </a:t>
            </a:r>
            <a:r>
              <a:rPr lang="pt-BR" b="1" dirty="0"/>
              <a:t>/teste01</a:t>
            </a:r>
            <a:r>
              <a:rPr lang="pt-BR" dirty="0"/>
              <a:t> dentro do diretório </a:t>
            </a:r>
            <a:r>
              <a:rPr lang="pt-BR" b="1" dirty="0"/>
              <a:t>/tmp </a:t>
            </a:r>
            <a:r>
              <a:rPr lang="pt-BR" dirty="0"/>
              <a:t>através do comando </a:t>
            </a:r>
            <a:r>
              <a:rPr lang="pt-BR" b="1" dirty="0" err="1"/>
              <a:t>mdkir</a:t>
            </a:r>
            <a:endParaRPr lang="pt-BR" b="1" dirty="0"/>
          </a:p>
          <a:p>
            <a:r>
              <a:rPr lang="pt-BR" dirty="0"/>
              <a:t>Passo-a-passo:</a:t>
            </a:r>
          </a:p>
          <a:p>
            <a:pPr marL="342900" indent="-342900">
              <a:buAutoNum type="arabicPeriod"/>
            </a:pPr>
            <a:r>
              <a:rPr lang="pt-BR" dirty="0"/>
              <a:t>Comando </a:t>
            </a:r>
            <a:r>
              <a:rPr lang="pt-BR" b="1" dirty="0" err="1"/>
              <a:t>mkdir</a:t>
            </a:r>
            <a:r>
              <a:rPr lang="pt-BR" b="1" dirty="0"/>
              <a:t> </a:t>
            </a:r>
            <a:r>
              <a:rPr lang="pt-BR" dirty="0"/>
              <a:t>é o comando padrão do Linux para criação de diretórios;</a:t>
            </a:r>
          </a:p>
          <a:p>
            <a:pPr marL="342900" indent="-342900">
              <a:buAutoNum type="arabicPeriod"/>
            </a:pPr>
            <a:r>
              <a:rPr lang="pt-BR" b="1" dirty="0"/>
              <a:t>/tmp </a:t>
            </a:r>
            <a:r>
              <a:rPr lang="pt-BR" dirty="0"/>
              <a:t>é o diretório de arquivos temporários em SO Linux e local aonde será criado o novo diretório;</a:t>
            </a:r>
          </a:p>
          <a:p>
            <a:pPr marL="342900" indent="-342900">
              <a:buAutoNum type="arabicPeriod"/>
            </a:pPr>
            <a:r>
              <a:rPr lang="pt-BR" b="1" dirty="0"/>
              <a:t>/teste01 </a:t>
            </a:r>
            <a:r>
              <a:rPr lang="pt-BR" dirty="0"/>
              <a:t>é o nome do novo diretório criado.</a:t>
            </a:r>
            <a:r>
              <a:rPr lang="pt-BR" b="1" dirty="0"/>
              <a:t>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DC91FC-5D32-4020-7B1A-033D6F41C9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BFDA2F-081D-5EE8-2D2C-4E6757FEE5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22" y="1099396"/>
            <a:ext cx="11224637" cy="1714500"/>
          </a:xfrm>
        </p:spPr>
        <p:txBody>
          <a:bodyPr/>
          <a:lstStyle/>
          <a:p>
            <a:r>
              <a:rPr lang="pt-BR" sz="5400" dirty="0">
                <a:effectLst/>
              </a:rPr>
              <a:t>4 - o que faz o comando </a:t>
            </a:r>
            <a:r>
              <a:rPr lang="pt-BR" sz="5400" dirty="0" err="1">
                <a:effectLst/>
              </a:rPr>
              <a:t>mkdir</a:t>
            </a:r>
            <a:r>
              <a:rPr lang="pt-BR" sz="5400" dirty="0">
                <a:effectLst/>
              </a:rPr>
              <a:t> /tmp/teste01 ?</a:t>
            </a:r>
          </a:p>
          <a:p>
            <a:r>
              <a:rPr lang="pt-BR" dirty="0"/>
              <a:t>			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90E0E51-F54E-13AF-B66E-87D953C738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1A539E-FEA5-1565-73D7-D6B244C9D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798" y="4864141"/>
            <a:ext cx="5906125" cy="172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5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403965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5" ma:contentTypeDescription="Crie um novo documento." ma:contentTypeScope="" ma:versionID="42bdaac9a66838766b2bdd0638163590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d4500d34f76f40cb313488edb5646156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07A7713-E8B2-4726-9DC0-92B01D696B85}">
  <ds:schemaRefs>
    <ds:schemaRef ds:uri="161de648-aa8e-4f5a-94f3-626cc0e37347"/>
    <ds:schemaRef ds:uri="47cb4654-e544-459a-b704-52a031708e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516A25-E5CA-471E-B6EF-C2DBDDEEB222}">
  <ds:schemaRefs>
    <ds:schemaRef ds:uri="0be8556f-3488-46a8-9fbd-5e4556ec2ce6"/>
    <ds:schemaRef ds:uri="161de648-aa8e-4f5a-94f3-626cc0e37347"/>
    <ds:schemaRef ds:uri="47cb4654-e544-459a-b704-52a031708e6d"/>
    <ds:schemaRef ds:uri="79cd3683-b181-4f97-b52d-b40091b41ff9"/>
    <ds:schemaRef ds:uri="8c0b21ae-13e9-4ebc-ac55-a8d2bfb25152"/>
    <ds:schemaRef ds:uri="a9b390a2-1060-490a-8fce-d2018f464386"/>
    <ds:schemaRef ds:uri="b9449fc4-1d11-4c1f-be87-df435b5f566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212</Words>
  <Application>Microsoft Office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6</vt:i4>
      </vt:variant>
    </vt:vector>
  </HeadingPairs>
  <TitlesOfParts>
    <vt:vector size="18" baseType="lpstr">
      <vt:lpstr>Arial</vt:lpstr>
      <vt:lpstr>Calibri</vt:lpstr>
      <vt:lpstr>Mulish</vt:lpstr>
      <vt:lpstr>Mulish Black</vt:lpstr>
      <vt:lpstr>Mulish ExtraLight</vt:lpstr>
      <vt:lpstr>Mulish regular</vt:lpstr>
      <vt:lpstr>Wingdings</vt:lpstr>
      <vt:lpstr>Fundo Preto</vt:lpstr>
      <vt:lpstr>Fundo Branco</vt:lpstr>
      <vt:lpstr>Fundo Amarelo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Ricardo Machado</cp:lastModifiedBy>
  <cp:revision>8</cp:revision>
  <dcterms:created xsi:type="dcterms:W3CDTF">2021-09-03T17:11:19Z</dcterms:created>
  <dcterms:modified xsi:type="dcterms:W3CDTF">2023-08-30T14:10:00Z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ComplianceAssetId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  <property fmtid="{D5CDD505-2E9C-101B-9397-08002B2CF9AE}" pid="14" name="MediaServiceImageTags">
    <vt:lpwstr/>
  </property>
  <property fmtid="{D5CDD505-2E9C-101B-9397-08002B2CF9AE}" pid="15" name="MSIP_Label_defa4170-0d19-0005-0004-bc88714345d2_Enabled">
    <vt:lpwstr>true</vt:lpwstr>
  </property>
  <property fmtid="{D5CDD505-2E9C-101B-9397-08002B2CF9AE}" pid="16" name="MSIP_Label_defa4170-0d19-0005-0004-bc88714345d2_SetDate">
    <vt:lpwstr>2023-08-29T19:54:53Z</vt:lpwstr>
  </property>
  <property fmtid="{D5CDD505-2E9C-101B-9397-08002B2CF9AE}" pid="17" name="MSIP_Label_defa4170-0d19-0005-0004-bc88714345d2_Method">
    <vt:lpwstr>Standard</vt:lpwstr>
  </property>
  <property fmtid="{D5CDD505-2E9C-101B-9397-08002B2CF9AE}" pid="18" name="MSIP_Label_defa4170-0d19-0005-0004-bc88714345d2_Name">
    <vt:lpwstr>defa4170-0d19-0005-0004-bc88714345d2</vt:lpwstr>
  </property>
  <property fmtid="{D5CDD505-2E9C-101B-9397-08002B2CF9AE}" pid="19" name="MSIP_Label_defa4170-0d19-0005-0004-bc88714345d2_SiteId">
    <vt:lpwstr>bf117fbd-bd2c-43cd-a3ae-091ab2472b89</vt:lpwstr>
  </property>
  <property fmtid="{D5CDD505-2E9C-101B-9397-08002B2CF9AE}" pid="20" name="MSIP_Label_defa4170-0d19-0005-0004-bc88714345d2_ActionId">
    <vt:lpwstr>09d4082f-7461-4324-b934-81ae1a63da65</vt:lpwstr>
  </property>
  <property fmtid="{D5CDD505-2E9C-101B-9397-08002B2CF9AE}" pid="21" name="MSIP_Label_defa4170-0d19-0005-0004-bc88714345d2_ContentBits">
    <vt:lpwstr>0</vt:lpwstr>
  </property>
</Properties>
</file>